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1" r:id="rId2"/>
    <p:sldId id="257" r:id="rId3"/>
    <p:sldId id="262" r:id="rId4"/>
    <p:sldId id="267" r:id="rId5"/>
    <p:sldId id="285" r:id="rId6"/>
    <p:sldId id="263" r:id="rId7"/>
    <p:sldId id="271" r:id="rId8"/>
    <p:sldId id="281" r:id="rId9"/>
    <p:sldId id="268" r:id="rId10"/>
    <p:sldId id="287" r:id="rId11"/>
    <p:sldId id="288" r:id="rId12"/>
    <p:sldId id="269" r:id="rId13"/>
    <p:sldId id="289" r:id="rId14"/>
    <p:sldId id="290" r:id="rId15"/>
    <p:sldId id="273" r:id="rId16"/>
    <p:sldId id="292" r:id="rId17"/>
    <p:sldId id="274" r:id="rId18"/>
    <p:sldId id="293" r:id="rId19"/>
    <p:sldId id="275" r:id="rId20"/>
    <p:sldId id="294" r:id="rId21"/>
    <p:sldId id="276" r:id="rId22"/>
    <p:sldId id="295" r:id="rId23"/>
    <p:sldId id="286" r:id="rId24"/>
    <p:sldId id="264" r:id="rId25"/>
    <p:sldId id="280" r:id="rId26"/>
    <p:sldId id="266" r:id="rId27"/>
    <p:sldId id="277" r:id="rId28"/>
    <p:sldId id="279" r:id="rId29"/>
    <p:sldId id="304" r:id="rId30"/>
    <p:sldId id="296" r:id="rId31"/>
    <p:sldId id="297" r:id="rId32"/>
    <p:sldId id="278" r:id="rId33"/>
    <p:sldId id="282" r:id="rId34"/>
    <p:sldId id="283" r:id="rId35"/>
    <p:sldId id="298" r:id="rId36"/>
    <p:sldId id="284" r:id="rId37"/>
    <p:sldId id="265" r:id="rId38"/>
    <p:sldId id="302" r:id="rId39"/>
    <p:sldId id="299" r:id="rId40"/>
    <p:sldId id="300" r:id="rId41"/>
    <p:sldId id="301" r:id="rId42"/>
    <p:sldId id="26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0"/>
    <p:restoredTop sz="56663"/>
  </p:normalViewPr>
  <p:slideViewPr>
    <p:cSldViewPr snapToGrid="0" snapToObjects="1">
      <p:cViewPr varScale="1">
        <p:scale>
          <a:sx n="74" d="100"/>
          <a:sy n="74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评测主席：张伟男</a:t>
            </a:r>
            <a:endParaRPr kumimoji="1" lang="en-US" altLang="zh-CN"/>
          </a:p>
          <a:p>
            <a:r>
              <a:rPr kumimoji="1" lang="zh-CN" altLang="en-US"/>
              <a:t>主办方：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kumimoji="1" lang="en-US" altLang="zh-CN"/>
          </a:p>
          <a:p>
            <a:r>
              <a:rPr kumimoji="1" lang="en-US" altLang="zh-CN"/>
              <a:t>17/18</a:t>
            </a:r>
            <a:r>
              <a:rPr kumimoji="1" lang="zh-CN" altLang="en-US"/>
              <a:t> 哈工大、讯飞；</a:t>
            </a:r>
            <a:r>
              <a:rPr kumimoji="1" lang="en-US" altLang="zh-CN"/>
              <a:t>19/20</a:t>
            </a:r>
            <a:r>
              <a:rPr kumimoji="1" lang="zh-CN" altLang="en-US"/>
              <a:t> 清华大学；华为赞助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制定的评测内容，不仅考虑人机对话研究上的热点，同时考虑人机对话在实际应用中的关键核心问题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2017</a:t>
            </a:r>
            <a:r>
              <a:rPr kumimoji="1" lang="zh-CN" altLang="en-US"/>
              <a:t>年，有一些使用深度学习的方法，获得了较好的名次，还有很多使用机器学习、规则模板</a:t>
            </a:r>
            <a:endParaRPr kumimoji="1" lang="en-US" altLang="zh-CN"/>
          </a:p>
          <a:p>
            <a:r>
              <a:rPr kumimoji="1" lang="en-US" altLang="zh-CN"/>
              <a:t>2018</a:t>
            </a:r>
            <a:r>
              <a:rPr kumimoji="1" lang="zh-CN" altLang="en-US"/>
              <a:t>年，基本使用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2020/7/4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smp_mcc@163.com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6AB3E1-7801-3343-83AE-CC971A94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6" y="3166184"/>
            <a:ext cx="11082667" cy="2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对于每个参赛系统，主办方提供给测试人员完整的用户意图描述</a:t>
            </a:r>
            <a:endParaRPr kumimoji="1" lang="en-US" altLang="zh-CN"/>
          </a:p>
          <a:p>
            <a:pPr lvl="2"/>
            <a:r>
              <a:rPr kumimoji="1" lang="zh-CN" altLang="en-US"/>
              <a:t> 对于任意相同的用户意图描述，对不同参赛系统给定相同的首轮对话输入启动评测</a:t>
            </a:r>
            <a:endParaRPr kumimoji="1" lang="en-US" altLang="zh-CN"/>
          </a:p>
          <a:p>
            <a:pPr lvl="2"/>
            <a:r>
              <a:rPr kumimoji="1" lang="zh-CN" altLang="en-US"/>
              <a:t> 评测过程中评测员根据给定的完整意图描述与参赛系统进行交互，直至对话结束</a:t>
            </a:r>
            <a:endParaRPr kumimoji="1" lang="en-US" altLang="zh-CN"/>
          </a:p>
          <a:p>
            <a:pPr lvl="2"/>
            <a:r>
              <a:rPr kumimoji="1" lang="zh-CN" altLang="en-US"/>
              <a:t> 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任务完成率、用户满意度、回复语言的自然度、对话轮数、静态的数据库资源未覆盖情况的引导能力</a:t>
            </a:r>
            <a:endParaRPr kumimoji="1" lang="en-US" altLang="zh-CN"/>
          </a:p>
          <a:p>
            <a:pPr lvl="2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462404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835" y="34290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提交</a:t>
            </a:r>
            <a:r>
              <a:rPr kumimoji="1" lang="en-US" altLang="zh-CN"/>
              <a:t>Codalab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最后评价指标，句准确率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25" y="3429000"/>
            <a:ext cx="4122920" cy="21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65" y="2470320"/>
            <a:ext cx="6818736" cy="37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57" y="3213026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大量人工标注数据往往很难获得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对话评测介绍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810438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多放对话研究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年刘挺教授提出</a:t>
            </a:r>
            <a:endParaRPr kumimoji="1" lang="en-US" altLang="zh-CN"/>
          </a:p>
          <a:p>
            <a:pPr lvl="1"/>
            <a:r>
              <a:rPr kumimoji="1" lang="zh-CN" altLang="en-US"/>
              <a:t> 机器人群聊的意义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 可能的应用场景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可能的应用场景和研究意义</a:t>
            </a:r>
            <a:endParaRPr kumimoji="1" lang="en-US" altLang="zh-CN"/>
          </a:p>
          <a:p>
            <a:pPr lvl="1"/>
            <a:r>
              <a:rPr kumimoji="1" lang="zh-CN" altLang="en-US"/>
              <a:t> 金融咨询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59808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r>
              <a:rPr kumimoji="1" lang="zh-CN" altLang="en-US"/>
              <a:t> 群聊主题：在任务中，给定群聊主题，每个主题下进行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轮对话；本届主题包括电影、数码产品、美食、音乐、体育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</a:pPr>
            <a:r>
              <a:rPr kumimoji="1" lang="zh-CN" altLang="en-US"/>
              <a:t> 轮转策略：在每个群聊场景下，将按一定策略初始化机器人回复顺序，确保所有机器人的回复优先级总体相同。而在其他群聊主题中，将多次轮番调换机器人回复顺序，以保证最终评分环境的公平性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</a:pPr>
            <a:r>
              <a:rPr kumimoji="1" lang="zh-CN" altLang="en-US"/>
              <a:t> 消息决策：在评测任务中，当向每个机器人请求回复时，会提供当前群聊主题和历史消息记录。参赛队伍需要根据群聊主题和历史消息记录进行相关决策，以生成合理的回复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/>
            <a:r>
              <a:rPr kumimoji="1" lang="zh-CN" altLang="en-US"/>
              <a:t> 训练数据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参考模型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模型提交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在线评测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晋级规则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/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A0852588-50B5-574A-B224-830032234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55219"/>
              </p:ext>
            </p:extLst>
          </p:nvPr>
        </p:nvGraphicFramePr>
        <p:xfrm>
          <a:off x="141766" y="2031999"/>
          <a:ext cx="11923232" cy="4677208"/>
        </p:xfrm>
        <a:graphic>
          <a:graphicData uri="http://schemas.openxmlformats.org/drawingml/2006/table">
            <a:tbl>
              <a:tblPr firstRow="1" firstCol="1" bandRow="1"/>
              <a:tblGrid>
                <a:gridCol w="1490404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431276054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3487416678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161739303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30468621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1101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讯飞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清华大学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2018-2020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/>
            <a:r>
              <a:rPr lang="zh-CN" altLang="en-US"/>
              <a:t> 评测主席：张伟男（哈尔滨工业大学）</a:t>
            </a:r>
          </a:p>
          <a:p>
            <a:pPr lvl="1"/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</a:t>
            </a:r>
            <a:endParaRPr lang="en-US" altLang="zh-CN"/>
          </a:p>
          <a:p>
            <a:pPr lvl="1"/>
            <a:r>
              <a:rPr lang="zh-CN" altLang="en-US"/>
              <a:t>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</a:t>
            </a:r>
            <a:endParaRPr lang="en-US" altLang="zh-CN"/>
          </a:p>
          <a:p>
            <a:pPr lvl="1"/>
            <a:r>
              <a:rPr lang="zh-CN" altLang="en-US"/>
              <a:t>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2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73" y="3611859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0266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年主要对话评测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JDDC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156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对话评测目的</a:t>
            </a:r>
            <a:endParaRPr kumimoji="1" lang="en-US" altLang="zh-CN"/>
          </a:p>
          <a:p>
            <a:pPr lvl="1"/>
            <a:r>
              <a:rPr kumimoji="1" lang="zh-CN" altLang="en-US"/>
              <a:t> 解决实际问题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促进相关技术发展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115657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 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r>
              <a:rPr kumimoji="1" lang="en-US" altLang="zh-CN" baseline="30000"/>
              <a:t>nd</a:t>
            </a:r>
            <a:r>
              <a:rPr kumimoji="1" lang="zh-CN" altLang="en-US"/>
              <a:t> </a:t>
            </a:r>
            <a:r>
              <a:rPr kumimoji="1" lang="en-US" altLang="zh-CN"/>
              <a:t>International</a:t>
            </a:r>
            <a:r>
              <a:rPr kumimoji="1" lang="zh-CN" altLang="en-US"/>
              <a:t> </a:t>
            </a:r>
            <a:r>
              <a:rPr kumimoji="1" lang="en-US" altLang="zh-CN"/>
              <a:t>Workshop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  <a:r>
              <a:rPr kumimoji="1" lang="zh-CN" altLang="en-US"/>
              <a:t> </a:t>
            </a:r>
            <a:r>
              <a:rPr kumimoji="1" lang="en-US" altLang="zh-CN"/>
              <a:t>Werewolf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28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</a:t>
            </a:r>
            <a:endParaRPr kumimoji="1"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60C9D8-D4F2-244B-92B3-DAFF87B9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25" y="1526959"/>
            <a:ext cx="5306286" cy="52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常见技术：</a:t>
            </a:r>
            <a:r>
              <a:rPr kumimoji="1" lang="en-US" altLang="zh-CN"/>
              <a:t>Pipeline</a:t>
            </a:r>
            <a:r>
              <a:rPr kumimoji="1" lang="zh-CN" altLang="en-US"/>
              <a:t>、</a:t>
            </a:r>
            <a:r>
              <a:rPr kumimoji="1" lang="en-US" altLang="zh-CN"/>
              <a:t>End2End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NLU</a:t>
            </a:r>
            <a:r>
              <a:rPr kumimoji="1" lang="zh-CN" altLang="en-US"/>
              <a:t>、</a:t>
            </a:r>
            <a:r>
              <a:rPr kumimoji="1" lang="en-US" altLang="zh-CN"/>
              <a:t>DM</a:t>
            </a:r>
            <a:r>
              <a:rPr kumimoji="1" lang="zh-CN" altLang="en-US"/>
              <a:t>、</a:t>
            </a:r>
            <a:r>
              <a:rPr kumimoji="1" lang="en-US" altLang="zh-CN"/>
              <a:t>NLG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D3D318-4DE5-4740-8A52-ACD16BC1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58" y="2829068"/>
            <a:ext cx="9040483" cy="33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23099</TotalTime>
  <Words>2227</Words>
  <Application>Microsoft Macintosh PowerPoint</Application>
  <PresentationFormat>宽屏</PresentationFormat>
  <Paragraphs>383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1128</cp:revision>
  <dcterms:created xsi:type="dcterms:W3CDTF">2020-01-03T02:52:22Z</dcterms:created>
  <dcterms:modified xsi:type="dcterms:W3CDTF">2020-07-04T17:59:34Z</dcterms:modified>
</cp:coreProperties>
</file>